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42" r:id="rId1"/>
  </p:sldMasterIdLst>
  <p:notesMasterIdLst>
    <p:notesMasterId r:id="rId9"/>
  </p:notesMasterIdLst>
  <p:handoutMasterIdLst>
    <p:handoutMasterId r:id="rId10"/>
  </p:handoutMasterIdLst>
  <p:sldIdLst>
    <p:sldId id="537" r:id="rId2"/>
    <p:sldId id="581" r:id="rId3"/>
    <p:sldId id="592" r:id="rId4"/>
    <p:sldId id="596" r:id="rId5"/>
    <p:sldId id="604" r:id="rId6"/>
    <p:sldId id="591" r:id="rId7"/>
    <p:sldId id="603" r:id="rId8"/>
  </p:sldIdLst>
  <p:sldSz cx="12190413" cy="6858000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Любенко Наталья Ивановна" initials="ЛНИ" lastIdx="0" clrIdx="0">
    <p:extLst>
      <p:ext uri="{19B8F6BF-5375-455C-9EA6-DF929625EA0E}">
        <p15:presenceInfo xmlns:p15="http://schemas.microsoft.com/office/powerpoint/2012/main" userId="Любенко Наталья Ивановн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33CC"/>
    <a:srgbClr val="03237F"/>
    <a:srgbClr val="31489F"/>
    <a:srgbClr val="183DB4"/>
    <a:srgbClr val="E9EBF5"/>
    <a:srgbClr val="D0D3EB"/>
    <a:srgbClr val="003399"/>
    <a:srgbClr val="CCECFF"/>
    <a:srgbClr val="2A3E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78" autoAdjust="0"/>
    <p:restoredTop sz="74256" autoAdjust="0"/>
  </p:normalViewPr>
  <p:slideViewPr>
    <p:cSldViewPr snapToObjects="1">
      <p:cViewPr varScale="1">
        <p:scale>
          <a:sx n="62" d="100"/>
          <a:sy n="62" d="100"/>
        </p:scale>
        <p:origin x="1186" y="48"/>
      </p:cViewPr>
      <p:guideLst>
        <p:guide orient="horz" pos="2160"/>
        <p:guide pos="288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49" d="100"/>
          <a:sy n="49" d="100"/>
        </p:scale>
        <p:origin x="1675" y="82"/>
      </p:cViewPr>
      <p:guideLst>
        <p:guide orient="horz" pos="3126"/>
        <p:guide pos="2141"/>
      </p:guideLst>
    </p:cSldViewPr>
  </p:notesViewPr>
  <p:gridSpacing cx="180023" cy="18002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5C9290D-03F1-435B-AFE1-EA3DE7CC96A4}" type="datetimeFigureOut">
              <a:rPr lang="ru-RU"/>
              <a:pPr>
                <a:defRPr/>
              </a:pPr>
              <a:t>01.12.2020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3F348E2-EF53-46F8-A8FB-261F327E4A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1531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50AD5DF-33CA-4570-BC7F-6CA97FA29312}" type="datetimeFigureOut">
              <a:rPr lang="ru-RU"/>
              <a:pPr>
                <a:defRPr/>
              </a:pPr>
              <a:t>01.12.2020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5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632"/>
            <a:ext cx="5438775" cy="44679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BC684D0B-CF85-4BB7-93B7-9FC357A73FA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180905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43761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Основным федеральным нормативным документом, который регулирует проведение всех этапов всероссийской олимпиады школьников является Порядок проведения всероссийской олимпиады школьников.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Организатором проведения регионального  этапа ВсОШ является министерство образования Ставропольского края.</a:t>
            </a:r>
          </a:p>
          <a:p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	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Конкретные сроки проведения регионального этапа олимпиады устанавливает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Минобрнауки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России.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Конкретные места проведения регионального этапа олимпиады по каждому общеобразовательному предмету устанавливает орган государственной власти субъекта Российской Федерации, осуществляющий государственное управление в сфере образования – министерство образования Ставропольского края 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732189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Региональный этап 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ВсОШ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будет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проходить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 12 января по 25  февраля 2021 года.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40305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	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Второй год подряд Олимпиада  в крае будет проводиться по 24 общеобразовательным предметам.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4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281584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	</a:t>
            </a:r>
            <a:endParaRPr lang="ru-RU" sz="14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32987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 учетом сложившейся в крае </a:t>
            </a:r>
            <a:r>
              <a:rPr lang="ru-RU" sz="14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эпидситуации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региональный  этап олимпиады в этом году будет проходить в непростых условиях.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Министерством образования Ставропольского края в муниципальные органы управления образованием</a:t>
            </a:r>
            <a:r>
              <a:rPr lang="ru-RU" sz="14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было направлено информационное письмо по организации проведения муниципального этапа олимпиады.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437617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52455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BB9988-C547-441C-9B29-F25813BBD0F3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01.12.2020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4BEF3-3395-45EC-84C9-BE5F43FE1E3E}" type="slidenum">
              <a:rPr lang="ru-RU" alt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74067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F8D40B-17AD-4128-A553-64DBCB691928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01.12.2020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9E45-513B-48E9-A01D-DFF24736E85C}" type="slidenum">
              <a:rPr lang="ru-RU" alt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36575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641B9A-8B87-4194-9D22-32232E53DF44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01.12.2020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E8585-44E6-4079-8113-FA13AC12F53E}" type="slidenum">
              <a:rPr lang="ru-RU" alt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72642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485EA4-4E89-4059-9859-405CF868B7C5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01.12.2020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FF4B-86AE-4AF6-9FA7-8F3190F1C2E5}" type="slidenum">
              <a:rPr lang="ru-RU" alt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50084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157C2B-990C-48E2-9407-F5C558C9EABB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01.12.2020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A4AC-C7D3-49CC-BA82-B4CB257DFB7B}" type="slidenum">
              <a:rPr lang="ru-RU" alt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37155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AAF2A5-09F1-43C6-8444-C7642F0D0CA2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01.12.2020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1CFBF-E16F-4BFD-BA79-64B4FDADCF45}" type="slidenum">
              <a:rPr lang="ru-RU" alt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8515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45F41E-0B00-473C-BD2C-9C6805610313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01.12.2020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0C6A-6DEC-4CD0-9E6D-369F08F1195E}" type="slidenum">
              <a:rPr lang="ru-RU" alt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9301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87A128-1B65-4F58-B91A-EA8DC20B4FE8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01.12.2020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62055-C9E0-4A2B-945C-F8D8E4CE2D1C}" type="slidenum">
              <a:rPr lang="ru-RU" alt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23626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8CEFFA-BBA5-4CCC-AEB4-186DE34B0A9F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01.12.2020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C8CCB-5C1B-400E-8D24-39B8B2FED40D}" type="slidenum">
              <a:rPr lang="ru-RU" alt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91327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BF1C3B-C452-4405-A19B-A81931AACDA7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01.12.2020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459BE-0F8D-4391-B278-F71F515FE921}" type="slidenum">
              <a:rPr lang="ru-RU" alt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208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33CD6E-8D17-4607-AF75-822DDFBF1BDC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01.12.2020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2DC2-57D0-4A9D-80DB-2D85F896AF48}" type="slidenum">
              <a:rPr lang="ru-RU" alt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49553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1E573E-87AE-4C32-81B2-312A3F092BDD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  <a:latin typeface="Trebuchet MS"/>
              </a:rPr>
              <a:t>01.12.2020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Trebuchet M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Trebuchet M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E0EAE-03C2-4DDD-8D85-6EC9D18690A5}" type="slidenum">
              <a:rPr lang="ru-RU" altLang="ru-RU" smtClean="0">
                <a:solidFill>
                  <a:prstClr val="black">
                    <a:lumMod val="50000"/>
                    <a:lumOff val="50000"/>
                  </a:prstClr>
                </a:solidFill>
                <a:latin typeface="Trebuchet MS"/>
              </a:rPr>
              <a:pPr/>
              <a:t>‹#›</a:t>
            </a:fld>
            <a:endParaRPr lang="ru-RU" altLang="ru-RU" smtClean="0">
              <a:solidFill>
                <a:prstClr val="black">
                  <a:lumMod val="50000"/>
                  <a:lumOff val="50000"/>
                </a:prstClr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089556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3" r:id="rId1"/>
    <p:sldLayoutId id="2147484144" r:id="rId2"/>
    <p:sldLayoutId id="2147484145" r:id="rId3"/>
    <p:sldLayoutId id="2147484146" r:id="rId4"/>
    <p:sldLayoutId id="2147484147" r:id="rId5"/>
    <p:sldLayoutId id="2147484148" r:id="rId6"/>
    <p:sldLayoutId id="2147484149" r:id="rId7"/>
    <p:sldLayoutId id="2147484150" r:id="rId8"/>
    <p:sldLayoutId id="2147484151" r:id="rId9"/>
    <p:sldLayoutId id="2147484152" r:id="rId10"/>
    <p:sldLayoutId id="2147484153" r:id="rId11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Горизонтальный свиток 5"/>
          <p:cNvSpPr/>
          <p:nvPr/>
        </p:nvSpPr>
        <p:spPr>
          <a:xfrm>
            <a:off x="442994" y="405835"/>
            <a:ext cx="11172200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Министерство образования Ставропольского края</a:t>
            </a:r>
          </a:p>
        </p:txBody>
      </p:sp>
      <p:pic>
        <p:nvPicPr>
          <p:cNvPr id="5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737" y="188913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Rectangle 6"/>
          <p:cNvSpPr>
            <a:spLocks/>
          </p:cNvSpPr>
          <p:nvPr/>
        </p:nvSpPr>
        <p:spPr bwMode="auto">
          <a:xfrm>
            <a:off x="334736" y="2385139"/>
            <a:ext cx="11521205" cy="2700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>
              <a:lnSpc>
                <a:spcPts val="3500"/>
              </a:lnSpc>
              <a:buClr>
                <a:srgbClr val="C3260C"/>
              </a:buClr>
              <a:buSzPct val="128000"/>
            </a:pP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 согласовании мест проведения регионального  этапа всероссийской олимпиады школьников </a:t>
            </a:r>
          </a:p>
          <a:p>
            <a:pPr algn="ctr" eaLnBrk="1" hangingPunct="1">
              <a:lnSpc>
                <a:spcPts val="3500"/>
              </a:lnSpc>
              <a:buClr>
                <a:srgbClr val="C3260C"/>
              </a:buClr>
              <a:buSzPct val="128000"/>
            </a:pP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2020/21 учебном году</a:t>
            </a:r>
          </a:p>
          <a:p>
            <a:pPr algn="ctr" eaLnBrk="1" hangingPunct="1">
              <a:lnSpc>
                <a:spcPts val="3500"/>
              </a:lnSpc>
              <a:buClr>
                <a:srgbClr val="C3260C"/>
              </a:buClr>
              <a:buSzPct val="128000"/>
            </a:pP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ts val="3500"/>
              </a:lnSpc>
              <a:buClr>
                <a:srgbClr val="C3260C"/>
              </a:buClr>
              <a:buSzPct val="128000"/>
            </a:pP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Соблюдение 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</a:t>
            </a:r>
            <a:r>
              <a:rPr lang="ru-RU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Роспотребнадзора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 проведении регионального этапа всероссийской олимпиады школьников на базе образовательных организаций в 2020/21 учебном году с учетом эпидемиологической ситуации в Ставропольском крае </a:t>
            </a:r>
          </a:p>
        </p:txBody>
      </p:sp>
    </p:spTree>
    <p:extLst>
      <p:ext uri="{BB962C8B-B14F-4D97-AF65-F5344CB8AC3E}">
        <p14:creationId xmlns:p14="http://schemas.microsoft.com/office/powerpoint/2010/main" val="321691026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Горизонтальный свиток 6"/>
          <p:cNvSpPr/>
          <p:nvPr/>
        </p:nvSpPr>
        <p:spPr>
          <a:xfrm>
            <a:off x="442994" y="405835"/>
            <a:ext cx="11172200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Всероссийская олимпиада школьников  –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региональный этап</a:t>
            </a:r>
            <a:endParaRPr lang="ru-RU" sz="20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737" y="188913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756687"/>
              </p:ext>
            </p:extLst>
          </p:nvPr>
        </p:nvGraphicFramePr>
        <p:xfrm>
          <a:off x="515420" y="3068954"/>
          <a:ext cx="11172200" cy="2564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800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92184">
                  <a:extLst>
                    <a:ext uri="{9D8B030D-6E8A-4147-A177-3AD203B41FA5}">
                      <a16:colId xmlns:a16="http://schemas.microsoft.com/office/drawing/2014/main" val="917539695"/>
                    </a:ext>
                  </a:extLst>
                </a:gridCol>
              </a:tblGrid>
              <a:tr h="6558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2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</a:t>
                      </a: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83D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Порядка</a:t>
                      </a: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83D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43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2400" b="0" dirty="0" smtClean="0">
                          <a:solidFill>
                            <a:srgbClr val="31489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Организатор – орган</a:t>
                      </a:r>
                      <a:r>
                        <a:rPr lang="ru-RU" sz="2400" kern="1200" dirty="0" smtClean="0">
                          <a:solidFill>
                            <a:srgbClr val="31489F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государственной власти субъекта Российской Федерации, осуществляющий государственное управление в сфере образования</a:t>
                      </a:r>
                      <a:r>
                        <a:rPr lang="ru-RU" altLang="ru-RU" sz="2400" b="0" dirty="0" smtClean="0">
                          <a:solidFill>
                            <a:srgbClr val="31489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smtClean="0">
                          <a:solidFill>
                            <a:srgbClr val="31489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5</a:t>
                      </a: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2400" b="0" dirty="0" smtClean="0">
                          <a:solidFill>
                            <a:srgbClr val="31489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 проведения – не позднее 25 февраля 2021 года</a:t>
                      </a: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smtClean="0">
                          <a:solidFill>
                            <a:srgbClr val="31489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53 </a:t>
                      </a: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9864385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448247" y="1448747"/>
            <a:ext cx="11172200" cy="1093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lnSpc>
                <a:spcPts val="2600"/>
              </a:lnSpc>
              <a:buClr>
                <a:srgbClr val="C00000"/>
              </a:buClr>
            </a:pPr>
            <a:r>
              <a:rPr lang="ru-RU" alt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проведения всероссийской олимпиады </a:t>
            </a:r>
            <a:r>
              <a:rPr lang="ru-RU" alt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школьников утвержден </a:t>
            </a:r>
            <a:r>
              <a:rPr lang="ru-RU" alt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 Министерства образования и науки Российской </a:t>
            </a:r>
            <a:r>
              <a:rPr lang="ru-RU" alt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 от </a:t>
            </a:r>
            <a:r>
              <a:rPr lang="ru-RU" alt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18.11.2013 г. № </a:t>
            </a:r>
            <a:r>
              <a:rPr lang="ru-RU" alt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1252 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7226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661528" y="2348862"/>
            <a:ext cx="4963082" cy="403324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2800" b="1" dirty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 просвещения Российской Федерации от 24 ноября 2020 года № 669 </a:t>
            </a:r>
            <a:endParaRPr lang="ru-RU" altLang="ru-RU" sz="2800" b="1" dirty="0" smtClean="0">
              <a:solidFill>
                <a:srgbClr val="03237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sz="2800" b="1" dirty="0" smtClean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altLang="ru-RU" sz="2800" b="1" dirty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установлении сроков проведения </a:t>
            </a:r>
            <a:r>
              <a:rPr lang="ru-RU" altLang="ru-RU" sz="2800" b="1" dirty="0" smtClean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регионального </a:t>
            </a:r>
            <a:r>
              <a:rPr lang="ru-RU" altLang="ru-RU" sz="2800" b="1" dirty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этапа всероссийской олимпиады школьников в 2020/21 учебном году»</a:t>
            </a:r>
            <a:endParaRPr lang="ru-RU" sz="2800" dirty="0">
              <a:solidFill>
                <a:srgbClr val="03237F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822826" y="1256829"/>
            <a:ext cx="6053417" cy="941283"/>
          </a:xfrm>
          <a:prstGeom prst="rect">
            <a:avLst/>
          </a:prstGeom>
          <a:solidFill>
            <a:schemeClr val="bg1"/>
          </a:solidFill>
        </p:spPr>
        <p:txBody>
          <a:bodyPr wrap="square" anchor="ctr">
            <a:spAutoFit/>
          </a:bodyPr>
          <a:lstStyle/>
          <a:p>
            <a:pPr algn="ctr" eaLnBrk="1" hangingPunct="1">
              <a:lnSpc>
                <a:spcPts val="2300"/>
              </a:lnSpc>
              <a:buClr>
                <a:srgbClr val="C00000"/>
              </a:buClr>
            </a:pPr>
            <a:endParaRPr lang="ru-RU" alt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Clr>
                <a:srgbClr val="C00000"/>
              </a:buClr>
            </a:pPr>
            <a:r>
              <a:rPr lang="ru-RU" alt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559804" y="188913"/>
            <a:ext cx="11172200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Всероссийская олимпиада школьников  –  региональный этап </a:t>
            </a:r>
            <a:endParaRPr lang="ru-RU" sz="20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804" y="36091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33792" y="941380"/>
            <a:ext cx="11001704" cy="1140697"/>
          </a:xfrm>
          <a:prstGeom prst="rect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2700"/>
              </a:lnSpc>
            </a:pP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СРОКИ ПРОВЕДЕНИЯ </a:t>
            </a:r>
          </a:p>
          <a:p>
            <a:pPr algn="ctr">
              <a:lnSpc>
                <a:spcPts val="2700"/>
              </a:lnSpc>
            </a:pP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регионального этапа всероссийской олимпиады школьников в 2020/21 учебном году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5624610" y="4149092"/>
            <a:ext cx="1674185" cy="720092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362675" y="3519011"/>
            <a:ext cx="4577448" cy="198025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ru-RU" sz="3200" b="1" dirty="0" smtClean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января</a:t>
            </a:r>
            <a:r>
              <a:rPr lang="ru-RU" sz="2800" b="1" dirty="0" smtClean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25 февраля 2021 г. </a:t>
            </a:r>
            <a:endParaRPr lang="ru-RU" sz="2800" b="1" dirty="0">
              <a:solidFill>
                <a:srgbClr val="03237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5879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Горизонтальный свиток 5"/>
          <p:cNvSpPr/>
          <p:nvPr/>
        </p:nvSpPr>
        <p:spPr>
          <a:xfrm>
            <a:off x="694516" y="189623"/>
            <a:ext cx="11067424" cy="735491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algn="ctr"/>
            <a:endPara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График проведения  регионального этапа 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ВсОШ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2020/21 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уч.г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493" y="-15039"/>
            <a:ext cx="775150" cy="888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265129"/>
              </p:ext>
            </p:extLst>
          </p:nvPr>
        </p:nvGraphicFramePr>
        <p:xfrm>
          <a:off x="254388" y="1080367"/>
          <a:ext cx="5846756" cy="5409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6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86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Общеобразовательный предмет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83D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проведения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83D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7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Французский язык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 13  января 2021 </a:t>
                      </a:r>
                      <a:r>
                        <a:rPr lang="ru-RU" sz="2000" b="0" dirty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3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Литература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 января 2021 г.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6597825"/>
                  </a:ext>
                </a:extLst>
              </a:tr>
              <a:tr h="3843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января 2021 г.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393108"/>
                  </a:ext>
                </a:extLst>
              </a:tr>
              <a:tr h="3843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 и ИКТ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16,18 января 202 г.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3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 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19, 20 января 2021 г.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3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ОБЖ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21, 22 января 2021 г.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43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23, 25 января 2021 г.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43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 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26, 28 января 2021 г.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43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Астрономия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 января 2021 г.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43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Экономика 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 января 2021 г.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43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января 2021 г.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43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Обществознание </a:t>
                      </a: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 2 февраля 2021 г.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523206" y="888933"/>
            <a:ext cx="9144000" cy="472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200"/>
              </a:lnSpc>
              <a:spcBef>
                <a:spcPts val="0"/>
              </a:spcBef>
            </a:pP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9021944"/>
              </p:ext>
            </p:extLst>
          </p:nvPr>
        </p:nvGraphicFramePr>
        <p:xfrm>
          <a:off x="6228228" y="1106030"/>
          <a:ext cx="5846756" cy="53833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6388">
                  <a:extLst>
                    <a:ext uri="{9D8B030D-6E8A-4147-A177-3AD203B41FA5}">
                      <a16:colId xmlns:a16="http://schemas.microsoft.com/office/drawing/2014/main" val="3604545454"/>
                    </a:ext>
                  </a:extLst>
                </a:gridCol>
                <a:gridCol w="2880368">
                  <a:extLst>
                    <a:ext uri="{9D8B030D-6E8A-4147-A177-3AD203B41FA5}">
                      <a16:colId xmlns:a16="http://schemas.microsoft.com/office/drawing/2014/main" val="167950239"/>
                    </a:ext>
                  </a:extLst>
                </a:gridCol>
              </a:tblGrid>
              <a:tr h="7586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Общеобразовательный предмет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83D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проведения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83D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500831"/>
                  </a:ext>
                </a:extLst>
              </a:tr>
              <a:tr h="4073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Экология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 4 февраля 2021 г.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449823"/>
                  </a:ext>
                </a:extLst>
              </a:tr>
              <a:tr h="3793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 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 6 февраля 2021 г. 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2881628"/>
                  </a:ext>
                </a:extLst>
              </a:tr>
              <a:tr h="3793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 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 9 февраля 2020 г. 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1804857"/>
                  </a:ext>
                </a:extLst>
              </a:tr>
              <a:tr h="3793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февраля 2021 г.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509828"/>
                  </a:ext>
                </a:extLst>
              </a:tr>
              <a:tr h="3793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 13  февраля 2021</a:t>
                      </a:r>
                      <a:r>
                        <a:rPr lang="ru-RU" sz="2000" b="0" baseline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г.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5252772"/>
                  </a:ext>
                </a:extLst>
              </a:tr>
              <a:tr h="3793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Искусство (МХК)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февраля 2021 г.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2057753"/>
                  </a:ext>
                </a:extLst>
              </a:tr>
              <a:tr h="3793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Английский язык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16, 17 февраля 2021 г.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368279"/>
                  </a:ext>
                </a:extLst>
              </a:tr>
              <a:tr h="3793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Технология 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 19 февраля 2021 г.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204341"/>
                  </a:ext>
                </a:extLst>
              </a:tr>
              <a:tr h="3793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20, 22 февраля 2021 г.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1771129"/>
                  </a:ext>
                </a:extLst>
              </a:tr>
              <a:tr h="4238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Испанский язык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24, 25 февраля 2021 г.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385724"/>
                  </a:ext>
                </a:extLst>
              </a:tr>
              <a:tr h="3793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Итальянский язык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24, 25 февраля 2021 г.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375355"/>
                  </a:ext>
                </a:extLst>
              </a:tr>
              <a:tr h="3793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Китайский язык</a:t>
                      </a: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24, 25 февраля 2021 г.</a:t>
                      </a:r>
                      <a:endParaRPr lang="ru-RU" sz="20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56771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967081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Горизонтальный свиток 5"/>
          <p:cNvSpPr/>
          <p:nvPr/>
        </p:nvSpPr>
        <p:spPr>
          <a:xfrm>
            <a:off x="694516" y="189623"/>
            <a:ext cx="11067424" cy="735491"/>
          </a:xfrm>
          <a:prstGeom prst="horizontalScroll">
            <a:avLst/>
          </a:prstGeom>
          <a:solidFill>
            <a:srgbClr val="0000CC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algn="ctr"/>
            <a:endPara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Места проведения регионального этапа 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ВсОШ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2020/21 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уч.г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493" y="-15039"/>
            <a:ext cx="775150" cy="888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523206" y="888933"/>
            <a:ext cx="9144000" cy="472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200"/>
              </a:lnSpc>
              <a:spcBef>
                <a:spcPts val="0"/>
              </a:spcBef>
            </a:pP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5521086"/>
              </p:ext>
            </p:extLst>
          </p:nvPr>
        </p:nvGraphicFramePr>
        <p:xfrm>
          <a:off x="514493" y="961238"/>
          <a:ext cx="11521472" cy="58754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529">
                  <a:extLst>
                    <a:ext uri="{9D8B030D-6E8A-4147-A177-3AD203B41FA5}">
                      <a16:colId xmlns:a16="http://schemas.microsoft.com/office/drawing/2014/main" val="2162829611"/>
                    </a:ext>
                  </a:extLst>
                </a:gridCol>
                <a:gridCol w="1620207">
                  <a:extLst>
                    <a:ext uri="{9D8B030D-6E8A-4147-A177-3AD203B41FA5}">
                      <a16:colId xmlns:a16="http://schemas.microsoft.com/office/drawing/2014/main" val="3464972642"/>
                    </a:ext>
                  </a:extLst>
                </a:gridCol>
                <a:gridCol w="5760736">
                  <a:extLst>
                    <a:ext uri="{9D8B030D-6E8A-4147-A177-3AD203B41FA5}">
                      <a16:colId xmlns:a16="http://schemas.microsoft.com/office/drawing/2014/main" val="3957703095"/>
                    </a:ext>
                  </a:extLst>
                </a:gridCol>
              </a:tblGrid>
              <a:tr h="71273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Места проведения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предметов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Предметы 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853542"/>
                  </a:ext>
                </a:extLst>
              </a:tr>
              <a:tr h="1279015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3237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ФГАОУ ВО «Северо-Кавказский федеральный университет»</a:t>
                      </a:r>
                      <a:endParaRPr lang="ru-RU" sz="2000" dirty="0">
                        <a:solidFill>
                          <a:srgbClr val="03237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3237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2000" dirty="0">
                        <a:solidFill>
                          <a:srgbClr val="03237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03237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астрономия, биология, география, </a:t>
                      </a:r>
                      <a:r>
                        <a:rPr lang="ru-RU" sz="2000" b="1" dirty="0" smtClean="0">
                          <a:solidFill>
                            <a:srgbClr val="03237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информатика, </a:t>
                      </a:r>
                      <a:r>
                        <a:rPr lang="ru-RU" sz="2000" dirty="0" smtClean="0">
                          <a:solidFill>
                            <a:srgbClr val="03237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МХК, история, ОБЖ, литература, математика, обществознание, право, русский язык, физика, физическая культура, химия, экология   </a:t>
                      </a:r>
                      <a:endParaRPr lang="ru-RU" sz="2000" dirty="0">
                        <a:solidFill>
                          <a:srgbClr val="03237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0826754"/>
                  </a:ext>
                </a:extLst>
              </a:tr>
              <a:tr h="98156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3237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ФГБОУ ВО «Пятигорский государственный университет»</a:t>
                      </a:r>
                      <a:endParaRPr lang="ru-RU" sz="2000" dirty="0">
                        <a:solidFill>
                          <a:srgbClr val="03237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3237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 dirty="0">
                        <a:solidFill>
                          <a:srgbClr val="03237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3237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английский язык, испанский язык, итальянский язык, китайский язык, немецкий язык, французский язык</a:t>
                      </a:r>
                      <a:r>
                        <a:rPr lang="ru-RU" sz="2000" baseline="0" dirty="0" smtClean="0">
                          <a:solidFill>
                            <a:srgbClr val="03237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>
                        <a:solidFill>
                          <a:srgbClr val="03237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2275001"/>
                  </a:ext>
                </a:extLst>
              </a:tr>
              <a:tr h="98156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3237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ФГБОУ ВО «Ставропольский государственный аграрный университет»</a:t>
                      </a:r>
                      <a:endParaRPr lang="ru-RU" sz="2000" dirty="0">
                        <a:solidFill>
                          <a:srgbClr val="03237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3237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dirty="0">
                        <a:solidFill>
                          <a:srgbClr val="03237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3237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технология, экономика, </a:t>
                      </a:r>
                      <a:r>
                        <a:rPr lang="ru-RU" sz="2000" b="1" dirty="0" smtClean="0">
                          <a:solidFill>
                            <a:srgbClr val="03237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 </a:t>
                      </a:r>
                      <a:endParaRPr lang="ru-RU" sz="2000" b="1" dirty="0">
                        <a:solidFill>
                          <a:srgbClr val="03237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4936753"/>
                  </a:ext>
                </a:extLst>
              </a:tr>
              <a:tr h="98156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3237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ГБПОУ «Ставропольский колледж сервисных технологий и коммерции»</a:t>
                      </a:r>
                      <a:endParaRPr lang="ru-RU" sz="2000" dirty="0">
                        <a:solidFill>
                          <a:srgbClr val="03237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3237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dirty="0">
                        <a:solidFill>
                          <a:srgbClr val="03237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3237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технология (девушки)</a:t>
                      </a:r>
                      <a:endParaRPr lang="ru-RU" sz="2000" dirty="0">
                        <a:solidFill>
                          <a:srgbClr val="03237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05033135"/>
                  </a:ext>
                </a:extLst>
              </a:tr>
              <a:tr h="834545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3237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Образовательные организации города Ставрополя</a:t>
                      </a:r>
                      <a:endParaRPr lang="ru-RU" sz="2000" dirty="0">
                        <a:solidFill>
                          <a:srgbClr val="03237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3237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dirty="0">
                        <a:solidFill>
                          <a:srgbClr val="03237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3237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технология (юноши)</a:t>
                      </a:r>
                      <a:endParaRPr lang="ru-RU" sz="2000" dirty="0">
                        <a:solidFill>
                          <a:srgbClr val="03237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214669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772905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030266" y="1808794"/>
            <a:ext cx="10550627" cy="2003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200" dirty="0" smtClean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 </a:t>
            </a:r>
            <a:r>
              <a:rPr lang="ru-RU" sz="2200" dirty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3.1/2.4.3598-20 «Санитарно-эпидемиологические требования к устройству, содержанию и организации работы образовательных организаций и других объектов социальной инфраструктуры для детей и молодежи в условиях распространения новой </a:t>
            </a:r>
            <a:r>
              <a:rPr lang="ru-RU" sz="2200" dirty="0" err="1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коронавирусной</a:t>
            </a:r>
            <a:r>
              <a:rPr lang="ru-RU" sz="2200" dirty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инфекции COVID-19», утвержденные постановлением Главного государственного санитарного врача Российской Федерации от 30 июня 2020 года </a:t>
            </a:r>
            <a:r>
              <a:rPr lang="ru-RU" sz="2200" dirty="0" smtClean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en-US" sz="2200" dirty="0" smtClean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ru-RU" sz="2200" dirty="0">
              <a:solidFill>
                <a:srgbClr val="03237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6"/>
          <p:cNvSpPr>
            <a:spLocks/>
          </p:cNvSpPr>
          <p:nvPr/>
        </p:nvSpPr>
        <p:spPr bwMode="auto">
          <a:xfrm>
            <a:off x="6309177" y="5229231"/>
            <a:ext cx="5546017" cy="936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ts val="1600"/>
              </a:lnSpc>
              <a:spcAft>
                <a:spcPts val="0"/>
              </a:spcAft>
              <a:buClr>
                <a:srgbClr val="C00000"/>
              </a:buClr>
              <a:defRPr/>
            </a:pPr>
            <a:r>
              <a:rPr lang="ru-RU" b="1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rgbClr val="31489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Горизонтальный свиток 8"/>
          <p:cNvSpPr/>
          <p:nvPr/>
        </p:nvSpPr>
        <p:spPr>
          <a:xfrm>
            <a:off x="478258" y="392288"/>
            <a:ext cx="11172200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Региональный этап всероссийской олимпиады школьников 2020/21 </a:t>
            </a:r>
            <a:r>
              <a:rPr lang="ru-RU" sz="20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уч.г</a:t>
            </a:r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913" y="86268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6"/>
          <p:cNvSpPr>
            <a:spLocks/>
          </p:cNvSpPr>
          <p:nvPr/>
        </p:nvSpPr>
        <p:spPr bwMode="auto">
          <a:xfrm>
            <a:off x="555737" y="1808794"/>
            <a:ext cx="11242296" cy="2700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>
              <a:lnSpc>
                <a:spcPts val="3500"/>
              </a:lnSpc>
              <a:buClr>
                <a:srgbClr val="C3260C"/>
              </a:buClr>
              <a:buSzPct val="128000"/>
            </a:pP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067630" y="4509139"/>
            <a:ext cx="10483094" cy="154519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200" dirty="0" smtClean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sz="2200" dirty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Главного государственного санитарного врача Российской Федерации от </a:t>
            </a:r>
            <a:r>
              <a:rPr lang="ru-RU" sz="2200" dirty="0" smtClean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октября 2020 </a:t>
            </a:r>
            <a:r>
              <a:rPr lang="ru-RU" sz="2200" dirty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</a:t>
            </a:r>
            <a:r>
              <a:rPr lang="ru-RU" sz="2200" dirty="0" smtClean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en-US" sz="2200" dirty="0" smtClean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 «О дополнительных мерах по снижению рисков распространения С</a:t>
            </a:r>
            <a:r>
              <a:rPr lang="en-US" sz="2200" dirty="0" smtClean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OVID-19</a:t>
            </a:r>
            <a:r>
              <a:rPr lang="ru-RU" sz="2200" dirty="0" smtClean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период сезонного подъема заболеваемости острыми респираторными вирусными инфекциями и гриппом»</a:t>
            </a:r>
            <a:endParaRPr lang="ru-RU" sz="2200" dirty="0">
              <a:solidFill>
                <a:srgbClr val="03237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A4AC-C7D3-49CC-BA82-B4CB257DFB7B}" type="slidenum">
              <a:rPr lang="ru-RU" alt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6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01533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6"/>
          <p:cNvSpPr>
            <a:spLocks/>
          </p:cNvSpPr>
          <p:nvPr/>
        </p:nvSpPr>
        <p:spPr bwMode="auto">
          <a:xfrm>
            <a:off x="6309177" y="5229231"/>
            <a:ext cx="5546017" cy="936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ts val="1600"/>
              </a:lnSpc>
              <a:spcAft>
                <a:spcPts val="0"/>
              </a:spcAft>
              <a:buClr>
                <a:srgbClr val="C00000"/>
              </a:buClr>
              <a:defRPr/>
            </a:pPr>
            <a:r>
              <a:rPr lang="ru-RU" b="1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rgbClr val="31489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Горизонтальный свиток 8"/>
          <p:cNvSpPr/>
          <p:nvPr/>
        </p:nvSpPr>
        <p:spPr>
          <a:xfrm>
            <a:off x="509426" y="175366"/>
            <a:ext cx="11345768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        Проведение регионального этапа всероссийской олимпиады  школьников </a:t>
            </a:r>
            <a:endParaRPr lang="ru-RU" sz="20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01" y="175366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6"/>
          <p:cNvSpPr>
            <a:spLocks/>
          </p:cNvSpPr>
          <p:nvPr/>
        </p:nvSpPr>
        <p:spPr bwMode="auto">
          <a:xfrm>
            <a:off x="261582" y="1448747"/>
            <a:ext cx="11670647" cy="5040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>
              <a:lnSpc>
                <a:spcPts val="3500"/>
              </a:lnSpc>
              <a:buClr>
                <a:srgbClr val="C3260C"/>
              </a:buClr>
              <a:buSzPct val="128000"/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по обеспечению безопасности  </a:t>
            </a:r>
          </a:p>
          <a:p>
            <a:pPr marL="360000" lvl="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недопущение массового скопления на входах/выходах из образовательных организаций, минимизация контактов; </a:t>
            </a:r>
          </a:p>
          <a:p>
            <a:pPr marL="360000" lvl="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ежедневного «утреннего фильтра» с использованием бесконтактных термометров и опросов на наличие признаков респираторных заболеваний (</a:t>
            </a:r>
            <a:r>
              <a:rPr lang="ru-RU" sz="2400" dirty="0" err="1" smtClean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коронавирусной</a:t>
            </a:r>
            <a:r>
              <a:rPr lang="ru-RU" sz="2400" dirty="0" smtClean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инфекции);</a:t>
            </a:r>
          </a:p>
          <a:p>
            <a:pPr marL="360000" lvl="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средств индивидуальной защиты, дезинфицирующих средств для обработки рук; </a:t>
            </a:r>
          </a:p>
          <a:p>
            <a:pPr marL="360000" lvl="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 кулеров и дозаторов, одноразовой посуды для организации питьевого режима;</a:t>
            </a:r>
          </a:p>
          <a:p>
            <a:pPr marL="360000" lvl="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соблюдением ношения масок;</a:t>
            </a:r>
          </a:p>
          <a:p>
            <a:pPr marL="36000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рассадка в аудиториях с соблюдением социальной дистанции;</a:t>
            </a:r>
            <a:endParaRPr lang="ru-RU" sz="2400" dirty="0">
              <a:solidFill>
                <a:srgbClr val="03237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0" lvl="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32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проветривание помещений, их дезинфекции с использованием дезинфицирующих средств и приборов для обеззараживания воздуха</a:t>
            </a:r>
          </a:p>
          <a:p>
            <a:pPr lvl="0"/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15756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11651</TotalTime>
  <Words>673</Words>
  <Application>Microsoft Office PowerPoint</Application>
  <PresentationFormat>Произвольный</PresentationFormat>
  <Paragraphs>135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Trebuchet MS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Любенко Наталья Ивановна</cp:lastModifiedBy>
  <cp:revision>1514</cp:revision>
  <cp:lastPrinted>2020-12-01T07:39:27Z</cp:lastPrinted>
  <dcterms:created xsi:type="dcterms:W3CDTF">2015-03-05T16:55:48Z</dcterms:created>
  <dcterms:modified xsi:type="dcterms:W3CDTF">2020-12-01T08:51:36Z</dcterms:modified>
</cp:coreProperties>
</file>