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42" r:id="rId1"/>
  </p:sldMasterIdLst>
  <p:notesMasterIdLst>
    <p:notesMasterId r:id="rId9"/>
  </p:notesMasterIdLst>
  <p:handoutMasterIdLst>
    <p:handoutMasterId r:id="rId10"/>
  </p:handoutMasterIdLst>
  <p:sldIdLst>
    <p:sldId id="537" r:id="rId2"/>
    <p:sldId id="581" r:id="rId3"/>
    <p:sldId id="592" r:id="rId4"/>
    <p:sldId id="596" r:id="rId5"/>
    <p:sldId id="604" r:id="rId6"/>
    <p:sldId id="591" r:id="rId7"/>
    <p:sldId id="603" r:id="rId8"/>
  </p:sldIdLst>
  <p:sldSz cx="12190413" cy="6858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юбенко Наталья Ивановна" initials="ЛНИ" lastIdx="0" clrIdx="0">
    <p:extLst>
      <p:ext uri="{19B8F6BF-5375-455C-9EA6-DF929625EA0E}">
        <p15:presenceInfo xmlns:p15="http://schemas.microsoft.com/office/powerpoint/2012/main" userId="Любенко Наталья Иван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CC"/>
    <a:srgbClr val="03237F"/>
    <a:srgbClr val="31489F"/>
    <a:srgbClr val="183DB4"/>
    <a:srgbClr val="E9EBF5"/>
    <a:srgbClr val="D0D3EB"/>
    <a:srgbClr val="003399"/>
    <a:srgbClr val="CCECFF"/>
    <a:srgbClr val="2A3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8" autoAdjust="0"/>
    <p:restoredTop sz="74256" autoAdjust="0"/>
  </p:normalViewPr>
  <p:slideViewPr>
    <p:cSldViewPr snapToObjects="1">
      <p:cViewPr varScale="1">
        <p:scale>
          <a:sx n="62" d="100"/>
          <a:sy n="62" d="100"/>
        </p:scale>
        <p:origin x="1186" y="48"/>
      </p:cViewPr>
      <p:guideLst>
        <p:guide orient="horz" pos="2160"/>
        <p:guide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49" d="100"/>
          <a:sy n="49" d="100"/>
        </p:scale>
        <p:origin x="1675" y="82"/>
      </p:cViewPr>
      <p:guideLst>
        <p:guide orient="horz" pos="3126"/>
        <p:guide pos="2141"/>
      </p:guideLst>
    </p:cSldViewPr>
  </p:notes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5C9290D-03F1-435B-AFE1-EA3DE7CC96A4}" type="datetimeFigureOut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3F348E2-EF53-46F8-A8FB-261F327E4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153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0AD5DF-33CA-4570-BC7F-6CA97FA29312}" type="datetimeFigureOut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32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C684D0B-CF85-4BB7-93B7-9FC357A73F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8090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3761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Основным федеральным нормативным документом, который регулирует проведение всех этапов всероссийской олимпиады школьников является Порядок проведения всероссийской олимпиады школьников.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Организатором проведения регионального  этапа ВсОШ является министерство образования Ставропольского края.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	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Конкретные сроки проведения регионального этапа олимпиады устанавливает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Минобрнауки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России.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Конкретные места проведения регионального этапа олимпиады по каждому общеобразовательному предмету устанавливает орган государственной власти субъекта Российской Федерации, осуществляющий государственное управление в сфере образования – министерство образования Ставропольского края 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3218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Региональный этап 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ВсОШ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будет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проходить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12 января по 25  февраля 2021 года.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0305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Второй год подряд Олимпиада  в крае будет проводиться по 24 общеобразовательным предметам.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8158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</a:t>
            </a:r>
            <a:endParaRPr lang="ru-RU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298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учетом сложившейся в крае </a:t>
            </a:r>
            <a:r>
              <a:rPr lang="ru-RU" sz="1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эпидситуации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региональный  этап олимпиады в этом году будет проходить в непростых условиях.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Министерством образования Ставропольского края в муниципальные органы управления образованием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 направлено информационное письмо по организации проведения муниципального этапа олимпиады.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3761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2455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B9988-C547-441C-9B29-F25813BBD0F3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01.12.2020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BEF3-3395-45EC-84C9-BE5F43FE1E3E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406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F8D40B-17AD-4128-A553-64DBCB691928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01.12.2020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9E45-513B-48E9-A01D-DFF24736E85C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3657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641B9A-8B87-4194-9D22-32232E53DF44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01.12.2020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8585-44E6-4079-8113-FA13AC12F53E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726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85EA4-4E89-4059-9859-405CF868B7C5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01.12.2020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FF4B-86AE-4AF6-9FA7-8F3190F1C2E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008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157C2B-990C-48E2-9407-F5C558C9EABB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01.12.2020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A4AC-C7D3-49CC-BA82-B4CB257DFB7B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3715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AAF2A5-09F1-43C6-8444-C7642F0D0CA2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01.12.2020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CFBF-E16F-4BFD-BA79-64B4FDADCF4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851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45F41E-0B00-473C-BD2C-9C6805610313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01.12.2020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0C6A-6DEC-4CD0-9E6D-369F08F1195E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301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87A128-1B65-4F58-B91A-EA8DC20B4FE8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01.12.2020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2055-C9E0-4A2B-945C-F8D8E4CE2D1C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362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8CEFFA-BBA5-4CCC-AEB4-186DE34B0A9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01.12.2020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8CCB-5C1B-400E-8D24-39B8B2FED40D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9132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BF1C3B-C452-4405-A19B-A81931AACDA7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01.12.2020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59BE-0F8D-4391-B278-F71F515FE921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208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3CD6E-8D17-4607-AF75-822DDFBF1BDC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01.12.2020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2DC2-57D0-4A9D-80DB-2D85F896AF48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4955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1E573E-87AE-4C32-81B2-312A3F092BD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t>01.12.2020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E0EAE-03C2-4DDD-8D85-6EC9D18690A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‹#›</a:t>
            </a:fld>
            <a:endParaRPr lang="ru-RU" altLang="ru-RU" smtClean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08955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442994" y="405835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Ставропольского края</a:t>
            </a:r>
          </a:p>
        </p:txBody>
      </p:sp>
      <p:pic>
        <p:nvPicPr>
          <p:cNvPr id="5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37" y="188913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6"/>
          <p:cNvSpPr>
            <a:spLocks/>
          </p:cNvSpPr>
          <p:nvPr/>
        </p:nvSpPr>
        <p:spPr bwMode="auto">
          <a:xfrm>
            <a:off x="334736" y="2385139"/>
            <a:ext cx="11521205" cy="270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согласовании мест проведения регионального  этапа всероссийской олимпиады школьников </a:t>
            </a:r>
          </a:p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2020/21 учебном году</a:t>
            </a:r>
          </a:p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</a:t>
            </a:r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проведении регионального этапа всероссийской олимпиады школьников на базе образовательных организаций в 2020/21 учебном году с учетом эпидемиологической ситуации в Ставропольском крае </a:t>
            </a:r>
          </a:p>
        </p:txBody>
      </p:sp>
    </p:spTree>
    <p:extLst>
      <p:ext uri="{BB962C8B-B14F-4D97-AF65-F5344CB8AC3E}">
        <p14:creationId xmlns:p14="http://schemas.microsoft.com/office/powerpoint/2010/main" val="32169102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Горизонтальный свиток 6"/>
          <p:cNvSpPr/>
          <p:nvPr/>
        </p:nvSpPr>
        <p:spPr>
          <a:xfrm>
            <a:off x="442994" y="405835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Всероссийская олимпиада школьников  –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региональный этап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37" y="188913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56687"/>
              </p:ext>
            </p:extLst>
          </p:nvPr>
        </p:nvGraphicFramePr>
        <p:xfrm>
          <a:off x="515420" y="3068954"/>
          <a:ext cx="11172200" cy="2564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0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2184">
                  <a:extLst>
                    <a:ext uri="{9D8B030D-6E8A-4147-A177-3AD203B41FA5}">
                      <a16:colId xmlns:a16="http://schemas.microsoft.com/office/drawing/2014/main" val="917539695"/>
                    </a:ext>
                  </a:extLst>
                </a:gridCol>
              </a:tblGrid>
              <a:tr h="65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3D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Порядка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3D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4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4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 – орган</a:t>
                      </a:r>
                      <a:r>
                        <a:rPr lang="ru-RU" sz="2400" kern="1200" dirty="0" smtClean="0">
                          <a:solidFill>
                            <a:srgbClr val="31489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государственной власти субъекта Российской Федерации, осуществляющий государственное управление в сфере образования</a:t>
                      </a:r>
                      <a:r>
                        <a:rPr lang="ru-RU" altLang="ru-RU" sz="24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5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4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проведения – не позднее 25 февраля 2021 года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53 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864385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48247" y="1448747"/>
            <a:ext cx="11172200" cy="1093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2600"/>
              </a:lnSpc>
              <a:buClr>
                <a:srgbClr val="C00000"/>
              </a:buClr>
            </a:pP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всероссийской олимпиады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утвержден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Министерства образования и науки Российской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от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18.11.2013 г. №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1252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722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61528" y="2348862"/>
            <a:ext cx="4963082" cy="40332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dirty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 просвещения Российской Федерации от 24 ноября 2020 года № 669 </a:t>
            </a:r>
            <a:endParaRPr lang="ru-RU" altLang="ru-RU" sz="2800" b="1" dirty="0" smtClean="0">
              <a:solidFill>
                <a:srgbClr val="0323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800" b="1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800" b="1" dirty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сроков проведения </a:t>
            </a:r>
            <a:r>
              <a:rPr lang="ru-RU" altLang="ru-RU" sz="2800" b="1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</a:t>
            </a:r>
            <a:r>
              <a:rPr lang="ru-RU" altLang="ru-RU" sz="2800" b="1" dirty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 всероссийской олимпиады школьников в 2020/21 учебном году»</a:t>
            </a:r>
            <a:endParaRPr lang="ru-RU" sz="2800" dirty="0">
              <a:solidFill>
                <a:srgbClr val="03237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22826" y="1256829"/>
            <a:ext cx="6053417" cy="941283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algn="ctr" eaLnBrk="1" hangingPunct="1">
              <a:lnSpc>
                <a:spcPts val="2300"/>
              </a:lnSpc>
              <a:buClr>
                <a:srgbClr val="C00000"/>
              </a:buClr>
            </a:pPr>
            <a:endParaRPr lang="ru-RU" alt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Clr>
                <a:srgbClr val="C00000"/>
              </a:buClr>
            </a:pPr>
            <a:r>
              <a:rPr lang="ru-RU" alt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559804" y="188913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Всероссийская олимпиада школьников  –  региональный этап 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04" y="36091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3792" y="941380"/>
            <a:ext cx="11001704" cy="1140697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7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</a:t>
            </a:r>
          </a:p>
          <a:p>
            <a:pPr algn="ctr">
              <a:lnSpc>
                <a:spcPts val="27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этапа всероссийской олимпиады школьников в 2020/21 учебном году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624610" y="4149092"/>
            <a:ext cx="1674185" cy="72009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62675" y="3519011"/>
            <a:ext cx="4577448" cy="19802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3200" b="1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</a:t>
            </a:r>
            <a:r>
              <a:rPr lang="ru-RU" sz="2800" b="1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25 февраля 2021 г. </a:t>
            </a:r>
            <a:endParaRPr lang="ru-RU" sz="2800" b="1" dirty="0">
              <a:solidFill>
                <a:srgbClr val="0323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587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694516" y="189623"/>
            <a:ext cx="11067424" cy="735491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/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График проведения  регионального этапа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2020/21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3" y="-15039"/>
            <a:ext cx="775150" cy="888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265129"/>
              </p:ext>
            </p:extLst>
          </p:nvPr>
        </p:nvGraphicFramePr>
        <p:xfrm>
          <a:off x="254388" y="1080367"/>
          <a:ext cx="5846756" cy="540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8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Общеобразовательный предмет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3D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3D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Французский язык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 13  января 2021 </a:t>
                      </a:r>
                      <a:r>
                        <a:rPr lang="ru-RU" sz="20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января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597825"/>
                  </a:ext>
                </a:extLst>
              </a:tr>
              <a:tr h="384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января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393108"/>
                  </a:ext>
                </a:extLst>
              </a:tr>
              <a:tr h="384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16,18 января 202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 20 января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 22 января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 25 января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 28 января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января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января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января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 2 февраля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23206" y="888933"/>
            <a:ext cx="9144000" cy="47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200"/>
              </a:lnSpc>
              <a:spcBef>
                <a:spcPts val="0"/>
              </a:spcBef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021944"/>
              </p:ext>
            </p:extLst>
          </p:nvPr>
        </p:nvGraphicFramePr>
        <p:xfrm>
          <a:off x="6228228" y="1106030"/>
          <a:ext cx="5846756" cy="5383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388">
                  <a:extLst>
                    <a:ext uri="{9D8B030D-6E8A-4147-A177-3AD203B41FA5}">
                      <a16:colId xmlns:a16="http://schemas.microsoft.com/office/drawing/2014/main" val="3604545454"/>
                    </a:ext>
                  </a:extLst>
                </a:gridCol>
                <a:gridCol w="2880368">
                  <a:extLst>
                    <a:ext uri="{9D8B030D-6E8A-4147-A177-3AD203B41FA5}">
                      <a16:colId xmlns:a16="http://schemas.microsoft.com/office/drawing/2014/main" val="167950239"/>
                    </a:ext>
                  </a:extLst>
                </a:gridCol>
              </a:tblGrid>
              <a:tr h="758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Общеобразовательный предмет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3D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3D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500831"/>
                  </a:ext>
                </a:extLst>
              </a:tr>
              <a:tr h="4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 4 февраля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449823"/>
                  </a:ext>
                </a:extLst>
              </a:tr>
              <a:tr h="379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 6 февраля 2021 г. 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881628"/>
                  </a:ext>
                </a:extLst>
              </a:tr>
              <a:tr h="379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 9 февраля 2020 г. 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804857"/>
                  </a:ext>
                </a:extLst>
              </a:tr>
              <a:tr h="379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февраля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509828"/>
                  </a:ext>
                </a:extLst>
              </a:tr>
              <a:tr h="379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 13  февраля 2021</a:t>
                      </a:r>
                      <a:r>
                        <a:rPr lang="ru-RU" sz="20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252772"/>
                  </a:ext>
                </a:extLst>
              </a:tr>
              <a:tr h="379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 (МХК)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февраля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057753"/>
                  </a:ext>
                </a:extLst>
              </a:tr>
              <a:tr h="379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 17 февраля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368279"/>
                  </a:ext>
                </a:extLst>
              </a:tr>
              <a:tr h="379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 19 февраля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204341"/>
                  </a:ext>
                </a:extLst>
              </a:tr>
              <a:tr h="379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 22 февраля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71129"/>
                  </a:ext>
                </a:extLst>
              </a:tr>
              <a:tr h="423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Испанский язык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 25 февраля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85724"/>
                  </a:ext>
                </a:extLst>
              </a:tr>
              <a:tr h="379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Итальянский язык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 25 февраля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375355"/>
                  </a:ext>
                </a:extLst>
              </a:tr>
              <a:tr h="379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Китайский язык</a:t>
                      </a: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 25 февраля 2021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677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708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694516" y="189623"/>
            <a:ext cx="11067424" cy="735491"/>
          </a:xfrm>
          <a:prstGeom prst="horizontalScroll">
            <a:avLst/>
          </a:prstGeom>
          <a:solidFill>
            <a:srgbClr val="0000CC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/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Места проведения регионального этапа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2020/21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3" y="-15039"/>
            <a:ext cx="775150" cy="888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23206" y="888933"/>
            <a:ext cx="9144000" cy="47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200"/>
              </a:lnSpc>
              <a:spcBef>
                <a:spcPts val="0"/>
              </a:spcBef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521086"/>
              </p:ext>
            </p:extLst>
          </p:nvPr>
        </p:nvGraphicFramePr>
        <p:xfrm>
          <a:off x="514493" y="961238"/>
          <a:ext cx="11521472" cy="5875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529">
                  <a:extLst>
                    <a:ext uri="{9D8B030D-6E8A-4147-A177-3AD203B41FA5}">
                      <a16:colId xmlns:a16="http://schemas.microsoft.com/office/drawing/2014/main" val="2162829611"/>
                    </a:ext>
                  </a:extLst>
                </a:gridCol>
                <a:gridCol w="1620207">
                  <a:extLst>
                    <a:ext uri="{9D8B030D-6E8A-4147-A177-3AD203B41FA5}">
                      <a16:colId xmlns:a16="http://schemas.microsoft.com/office/drawing/2014/main" val="3464972642"/>
                    </a:ext>
                  </a:extLst>
                </a:gridCol>
                <a:gridCol w="5760736">
                  <a:extLst>
                    <a:ext uri="{9D8B030D-6E8A-4147-A177-3AD203B41FA5}">
                      <a16:colId xmlns:a16="http://schemas.microsoft.com/office/drawing/2014/main" val="3957703095"/>
                    </a:ext>
                  </a:extLst>
                </a:gridCol>
              </a:tblGrid>
              <a:tr h="71273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Места проведения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предметов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853542"/>
                  </a:ext>
                </a:extLst>
              </a:tr>
              <a:tr h="127901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ФГАОУ ВО «Северо-Кавказский федеральный университет»</a:t>
                      </a:r>
                      <a:endParaRPr lang="ru-RU" sz="2000" dirty="0">
                        <a:solidFill>
                          <a:srgbClr val="03237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dirty="0">
                        <a:solidFill>
                          <a:srgbClr val="03237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астрономия, биология, география, </a:t>
                      </a:r>
                      <a:r>
                        <a:rPr lang="ru-RU" sz="2000" b="1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информатика, </a:t>
                      </a:r>
                      <a:r>
                        <a:rPr lang="ru-RU" sz="200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МХК, история, ОБЖ, литература, математика, обществознание, право, русский язык, физика, физическая культура, химия, экология   </a:t>
                      </a:r>
                      <a:endParaRPr lang="ru-RU" sz="2000" dirty="0">
                        <a:solidFill>
                          <a:srgbClr val="03237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0826754"/>
                  </a:ext>
                </a:extLst>
              </a:tr>
              <a:tr h="98156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ФГБОУ ВО «Пятигорский государственный университет»</a:t>
                      </a:r>
                      <a:endParaRPr lang="ru-RU" sz="2000" dirty="0">
                        <a:solidFill>
                          <a:srgbClr val="03237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solidFill>
                          <a:srgbClr val="03237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язык, испанский язык, итальянский язык, китайский язык, немецкий язык, французский язык</a:t>
                      </a:r>
                      <a:r>
                        <a:rPr lang="ru-RU" sz="2000" baseline="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3237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2275001"/>
                  </a:ext>
                </a:extLst>
              </a:tr>
              <a:tr h="98156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ФГБОУ ВО «Ставропольский государственный аграрный университет»</a:t>
                      </a:r>
                      <a:endParaRPr lang="ru-RU" sz="2000" dirty="0">
                        <a:solidFill>
                          <a:srgbClr val="03237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rgbClr val="03237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технология, экономика, </a:t>
                      </a:r>
                      <a:r>
                        <a:rPr lang="ru-RU" sz="2000" b="1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lang="ru-RU" sz="2000" b="1" dirty="0">
                        <a:solidFill>
                          <a:srgbClr val="03237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4936753"/>
                  </a:ext>
                </a:extLst>
              </a:tr>
              <a:tr h="98156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«Ставропольский колледж сервисных технологий и коммерции»</a:t>
                      </a:r>
                      <a:endParaRPr lang="ru-RU" sz="2000" dirty="0">
                        <a:solidFill>
                          <a:srgbClr val="03237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rgbClr val="03237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(девушки)</a:t>
                      </a:r>
                      <a:endParaRPr lang="ru-RU" sz="2000" dirty="0">
                        <a:solidFill>
                          <a:srgbClr val="03237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5033135"/>
                  </a:ext>
                </a:extLst>
              </a:tr>
              <a:tr h="83454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 города Ставрополя</a:t>
                      </a:r>
                      <a:endParaRPr lang="ru-RU" sz="2000" dirty="0">
                        <a:solidFill>
                          <a:srgbClr val="03237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rgbClr val="03237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3237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(юноши)</a:t>
                      </a:r>
                      <a:endParaRPr lang="ru-RU" sz="2000" dirty="0">
                        <a:solidFill>
                          <a:srgbClr val="03237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1466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7290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30266" y="1808794"/>
            <a:ext cx="10550627" cy="2003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 </a:t>
            </a:r>
            <a:r>
              <a:rPr lang="ru-RU" sz="2200" dirty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3.1/2.4.3598-20 «Санитарно-эпидемиологические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sz="2200" dirty="0" err="1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200" dirty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COVID-19», утвержденные постановлением Главного государственного санитарного врача Российской Федерации от 30 июня 2020 года </a:t>
            </a:r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2200" dirty="0">
              <a:solidFill>
                <a:srgbClr val="0323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6"/>
          <p:cNvSpPr>
            <a:spLocks/>
          </p:cNvSpPr>
          <p:nvPr/>
        </p:nvSpPr>
        <p:spPr bwMode="auto">
          <a:xfrm>
            <a:off x="6309177" y="5229231"/>
            <a:ext cx="5546017" cy="93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ru-RU" b="1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Региональный этап всероссийской олимпиады школьников 2020/21 </a:t>
            </a:r>
            <a:r>
              <a:rPr lang="ru-RU" sz="20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3" y="86268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/>
          </p:cNvSpPr>
          <p:nvPr/>
        </p:nvSpPr>
        <p:spPr bwMode="auto">
          <a:xfrm>
            <a:off x="555737" y="1808794"/>
            <a:ext cx="11242296" cy="270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67630" y="4509139"/>
            <a:ext cx="10483094" cy="1545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200" dirty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 государственного санитарного врача Российской Федерации от </a:t>
            </a:r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октября 2020 </a:t>
            </a:r>
            <a:r>
              <a:rPr lang="ru-RU" sz="2200" dirty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«О дополнительных мерах по снижению рисков распространения С</a:t>
            </a:r>
            <a:r>
              <a:rPr lang="en-US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OVID-19</a:t>
            </a:r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период сезонного подъема заболеваемости острыми респираторными вирусными инфекциями и гриппом»</a:t>
            </a:r>
            <a:endParaRPr lang="ru-RU" sz="2200" dirty="0">
              <a:solidFill>
                <a:srgbClr val="0323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A4AC-C7D3-49CC-BA82-B4CB257DFB7B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0153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6"/>
          <p:cNvSpPr>
            <a:spLocks/>
          </p:cNvSpPr>
          <p:nvPr/>
        </p:nvSpPr>
        <p:spPr bwMode="auto">
          <a:xfrm>
            <a:off x="6309177" y="5229231"/>
            <a:ext cx="5546017" cy="93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ru-RU" b="1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509426" y="175366"/>
            <a:ext cx="11345768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  Проведение регионального этапа всероссийской олимпиады  школьников 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1" y="17536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/>
          </p:cNvSpPr>
          <p:nvPr/>
        </p:nvSpPr>
        <p:spPr bwMode="auto">
          <a:xfrm>
            <a:off x="261582" y="1448747"/>
            <a:ext cx="11670647" cy="504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обеспечению безопасности  </a:t>
            </a:r>
          </a:p>
          <a:p>
            <a:pPr marL="360000" lvl="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недопущение массового скопления на входах/выходах из образовательных организаций, минимизация контактов; </a:t>
            </a:r>
          </a:p>
          <a:p>
            <a:pPr marL="360000" lvl="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ежедневного «утреннего фильтра» с использованием бесконтактных термометров и опросов на наличие признаков респираторных заболеваний (</a:t>
            </a:r>
            <a:r>
              <a:rPr lang="ru-RU" sz="2400" dirty="0" err="1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инфекции);</a:t>
            </a:r>
          </a:p>
          <a:p>
            <a:pPr marL="360000" lvl="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средств индивидуальной защиты, дезинфицирующих средств для обработки рук; </a:t>
            </a:r>
          </a:p>
          <a:p>
            <a:pPr marL="360000" lvl="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 кулеров и дозаторов, одноразовой посуды для организации питьевого режима;</a:t>
            </a:r>
          </a:p>
          <a:p>
            <a:pPr marL="360000" lvl="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ношения масок;</a:t>
            </a:r>
          </a:p>
          <a:p>
            <a:pPr marL="3600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рассадка в аудиториях с соблюдением социальной дистанции;</a:t>
            </a:r>
            <a:endParaRPr lang="ru-RU" sz="2400" dirty="0">
              <a:solidFill>
                <a:srgbClr val="0323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проветривание помещений, их дезинфекции с использованием дезинфицирующих средств и приборов для обеззараживания воздуха</a:t>
            </a:r>
          </a:p>
          <a:p>
            <a:pPr lvl="0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1575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11651</TotalTime>
  <Words>673</Words>
  <Application>Microsoft Office PowerPoint</Application>
  <PresentationFormat>Произвольный</PresentationFormat>
  <Paragraphs>135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Любенко Наталья Ивановна</cp:lastModifiedBy>
  <cp:revision>1514</cp:revision>
  <cp:lastPrinted>2020-12-01T07:39:27Z</cp:lastPrinted>
  <dcterms:created xsi:type="dcterms:W3CDTF">2015-03-05T16:55:48Z</dcterms:created>
  <dcterms:modified xsi:type="dcterms:W3CDTF">2020-12-01T08:51:36Z</dcterms:modified>
</cp:coreProperties>
</file>